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0" r:id="rId1"/>
  </p:sldMasterIdLst>
  <p:sldIdLst>
    <p:sldId id="256" r:id="rId2"/>
    <p:sldId id="257" r:id="rId3"/>
    <p:sldId id="258" r:id="rId4"/>
    <p:sldId id="269" r:id="rId5"/>
    <p:sldId id="267" r:id="rId6"/>
    <p:sldId id="268" r:id="rId7"/>
    <p:sldId id="265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1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4681BA0-0F11-4DFB-AD9B-FE1C24ADAE9D}" type="datetimeFigureOut">
              <a:rPr lang="pt-BR" smtClean="0"/>
              <a:pPr/>
              <a:t>26/05/2021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D9A846D-DD3A-46B1-A659-CE7FC27EF983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331901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81BA0-0F11-4DFB-AD9B-FE1C24ADAE9D}" type="datetimeFigureOut">
              <a:rPr lang="pt-BR" smtClean="0"/>
              <a:pPr/>
              <a:t>26/05/2021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A846D-DD3A-46B1-A659-CE7FC27EF98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5626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81BA0-0F11-4DFB-AD9B-FE1C24ADAE9D}" type="datetimeFigureOut">
              <a:rPr lang="pt-BR" smtClean="0"/>
              <a:pPr/>
              <a:t>26/05/2021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A846D-DD3A-46B1-A659-CE7FC27EF98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2558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81BA0-0F11-4DFB-AD9B-FE1C24ADAE9D}" type="datetimeFigureOut">
              <a:rPr lang="pt-BR" smtClean="0"/>
              <a:pPr/>
              <a:t>26/05/2021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A846D-DD3A-46B1-A659-CE7FC27EF98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4998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681BA0-0F11-4DFB-AD9B-FE1C24ADAE9D}" type="datetimeFigureOut">
              <a:rPr lang="pt-BR" smtClean="0"/>
              <a:pPr/>
              <a:t>26/05/2021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D9A846D-DD3A-46B1-A659-CE7FC27EF98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9729153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81BA0-0F11-4DFB-AD9B-FE1C24ADAE9D}" type="datetimeFigureOut">
              <a:rPr lang="pt-BR" smtClean="0"/>
              <a:pPr/>
              <a:t>26/05/2021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A846D-DD3A-46B1-A659-CE7FC27EF98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0398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81BA0-0F11-4DFB-AD9B-FE1C24ADAE9D}" type="datetimeFigureOut">
              <a:rPr lang="pt-BR" smtClean="0"/>
              <a:pPr/>
              <a:t>26/05/2021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A846D-DD3A-46B1-A659-CE7FC27EF98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3194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81BA0-0F11-4DFB-AD9B-FE1C24ADAE9D}" type="datetimeFigureOut">
              <a:rPr lang="pt-BR" smtClean="0"/>
              <a:pPr/>
              <a:t>26/05/2021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A846D-DD3A-46B1-A659-CE7FC27EF98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5339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81BA0-0F11-4DFB-AD9B-FE1C24ADAE9D}" type="datetimeFigureOut">
              <a:rPr lang="pt-BR" smtClean="0"/>
              <a:pPr/>
              <a:t>26/05/2021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A846D-DD3A-46B1-A659-CE7FC27EF98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3086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681BA0-0F11-4DFB-AD9B-FE1C24ADAE9D}" type="datetimeFigureOut">
              <a:rPr lang="pt-BR" smtClean="0"/>
              <a:pPr/>
              <a:t>26/05/2021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D9A846D-DD3A-46B1-A659-CE7FC27EF98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91316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681BA0-0F11-4DFB-AD9B-FE1C24ADAE9D}" type="datetimeFigureOut">
              <a:rPr lang="pt-BR" smtClean="0"/>
              <a:pPr/>
              <a:t>26/05/2021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D9A846D-DD3A-46B1-A659-CE7FC27EF98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15335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E4681BA0-0F11-4DFB-AD9B-FE1C24ADAE9D}" type="datetimeFigureOut">
              <a:rPr lang="pt-BR" smtClean="0"/>
              <a:pPr/>
              <a:t>26/05/2021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DD9A846D-DD3A-46B1-A659-CE7FC27EF98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8256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19" r:id="rId9"/>
    <p:sldLayoutId id="2147483920" r:id="rId10"/>
    <p:sldLayoutId id="2147483921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36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5184">
          <p15:clr>
            <a:srgbClr val="F26B43"/>
          </p15:clr>
        </p15:guide>
        <p15:guide id="10" pos="702">
          <p15:clr>
            <a:srgbClr val="F26B43"/>
          </p15:clr>
        </p15:guide>
        <p15:guide id="11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sec.fazenda@cabreuva.sp.gov.b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AUDIÊNCIA PÚBLICA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latin typeface="+mj-lt"/>
              </a:rPr>
              <a:t>CUMPRIMENTO</a:t>
            </a:r>
            <a:r>
              <a:rPr lang="pt-BR" dirty="0" smtClean="0"/>
              <a:t> DAS METAS FISCAIS</a:t>
            </a:r>
          </a:p>
          <a:p>
            <a:r>
              <a:rPr lang="pt-BR" dirty="0"/>
              <a:t>1</a:t>
            </a:r>
            <a:r>
              <a:rPr lang="pt-BR" dirty="0" smtClean="0"/>
              <a:t>º QUADRIMESTRE DE 2021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800" dirty="0" smtClean="0"/>
              <a:t>METAS FISCAIS – 1º QUADRIMESTRE DE 2021</a:t>
            </a:r>
            <a:br>
              <a:rPr lang="pt-BR" sz="2800" dirty="0" smtClean="0"/>
            </a:br>
            <a:endParaRPr lang="pt-BR" sz="2800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557242" y="1935480"/>
            <a:ext cx="8229600" cy="4389120"/>
          </a:xfrm>
        </p:spPr>
        <p:txBody>
          <a:bodyPr>
            <a:normAutofit/>
          </a:bodyPr>
          <a:lstStyle/>
          <a:p>
            <a:pPr algn="ctr">
              <a:lnSpc>
                <a:spcPct val="200000"/>
              </a:lnSpc>
              <a:buFont typeface="Wingdings" pitchFamily="2" charset="2"/>
              <a:buChar char="v"/>
            </a:pPr>
            <a:r>
              <a:rPr lang="pt-BR" sz="2400" dirty="0" smtClean="0">
                <a:latin typeface="+mj-lt"/>
                <a:cs typeface="Arial" pitchFamily="34" charset="0"/>
              </a:rPr>
              <a:t>DESPESA TOTAL COM PESSOAL: R$   </a:t>
            </a:r>
            <a:r>
              <a:rPr lang="pt-BR" sz="2400" dirty="0" smtClean="0"/>
              <a:t>98.802.779,17 </a:t>
            </a:r>
            <a:endParaRPr lang="pt-BR" sz="2400" dirty="0" smtClean="0"/>
          </a:p>
          <a:p>
            <a:pPr algn="ctr">
              <a:lnSpc>
                <a:spcPct val="200000"/>
              </a:lnSpc>
              <a:buFont typeface="Wingdings" pitchFamily="2" charset="2"/>
              <a:buChar char="v"/>
            </a:pPr>
            <a:r>
              <a:rPr lang="pt-BR" sz="2400" dirty="0" smtClean="0">
                <a:latin typeface="+mj-lt"/>
                <a:cs typeface="Arial" pitchFamily="34" charset="0"/>
              </a:rPr>
              <a:t>RECEITA CORRENTE LÍQUIDA:      R$ </a:t>
            </a:r>
            <a:r>
              <a:rPr lang="pt-BR" sz="2400" dirty="0"/>
              <a:t>238.628.999,61</a:t>
            </a:r>
            <a:r>
              <a:rPr lang="pt-BR" sz="2400" dirty="0" smtClean="0"/>
              <a:t> </a:t>
            </a:r>
          </a:p>
          <a:p>
            <a:pPr algn="ctr">
              <a:lnSpc>
                <a:spcPct val="200000"/>
              </a:lnSpc>
              <a:buFont typeface="Wingdings" pitchFamily="2" charset="2"/>
              <a:buChar char="v"/>
            </a:pPr>
            <a:r>
              <a:rPr lang="pt-BR" sz="2400" dirty="0" smtClean="0">
                <a:latin typeface="+mj-lt"/>
                <a:cs typeface="Arial" pitchFamily="34" charset="0"/>
              </a:rPr>
              <a:t>% DTP S/ RCL:                                       </a:t>
            </a:r>
            <a:r>
              <a:rPr lang="pt-BR" sz="2400" dirty="0" smtClean="0">
                <a:latin typeface="+mj-lt"/>
                <a:cs typeface="Arial" pitchFamily="34" charset="0"/>
              </a:rPr>
              <a:t>41,40  </a:t>
            </a:r>
            <a:r>
              <a:rPr lang="pt-BR" sz="2400" dirty="0" smtClean="0"/>
              <a:t> </a:t>
            </a:r>
            <a:r>
              <a:rPr lang="pt-BR" sz="2400" dirty="0" smtClean="0">
                <a:latin typeface="+mj-lt"/>
                <a:cs typeface="Arial" pitchFamily="34" charset="0"/>
              </a:rPr>
              <a:t>%</a:t>
            </a:r>
          </a:p>
          <a:p>
            <a:pPr algn="ctr">
              <a:lnSpc>
                <a:spcPct val="200000"/>
              </a:lnSpc>
              <a:buFont typeface="Wingdings" pitchFamily="2" charset="2"/>
              <a:buChar char="v"/>
            </a:pPr>
            <a:r>
              <a:rPr lang="pt-BR" sz="2400" dirty="0" smtClean="0">
                <a:latin typeface="+mj-lt"/>
                <a:cs typeface="Arial" pitchFamily="34" charset="0"/>
              </a:rPr>
              <a:t>LIMITE PRUDENCIAL – ART. 22 LRF:     51,30%</a:t>
            </a:r>
          </a:p>
          <a:p>
            <a:pPr algn="ctr">
              <a:lnSpc>
                <a:spcPct val="200000"/>
              </a:lnSpc>
              <a:buFont typeface="Wingdings" pitchFamily="2" charset="2"/>
              <a:buChar char="v"/>
            </a:pPr>
            <a:r>
              <a:rPr lang="pt-BR" sz="2400" dirty="0" smtClean="0">
                <a:latin typeface="+mj-lt"/>
                <a:cs typeface="Arial" pitchFamily="34" charset="0"/>
              </a:rPr>
              <a:t>LIMITE MÁXIMO – ART. 20 LRF:              54,00%   </a:t>
            </a:r>
            <a:endParaRPr lang="pt-BR" sz="2400" dirty="0"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800" dirty="0" smtClean="0"/>
              <a:t>METAS FISCAIS – 1º QUADRIMESTRE DE 2021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lnSpc>
                <a:spcPct val="200000"/>
              </a:lnSpc>
              <a:buFont typeface="Wingdings" pitchFamily="2" charset="2"/>
              <a:buChar char="v"/>
            </a:pPr>
            <a:r>
              <a:rPr lang="pt-BR" sz="2400" dirty="0" smtClean="0">
                <a:latin typeface="+mj-lt"/>
              </a:rPr>
              <a:t>DÍVIDA CONSOLIDADA LÍQUIDA:          R$ </a:t>
            </a:r>
            <a:r>
              <a:rPr lang="pt-BR" dirty="0"/>
              <a:t>-77.684.589,06</a:t>
            </a:r>
            <a:endParaRPr lang="pt-BR" sz="2400" dirty="0" smtClean="0">
              <a:latin typeface="+mj-lt"/>
            </a:endParaRPr>
          </a:p>
          <a:p>
            <a:pPr lvl="0" algn="ctr">
              <a:lnSpc>
                <a:spcPct val="200000"/>
              </a:lnSpc>
              <a:buFont typeface="Wingdings" pitchFamily="2" charset="2"/>
              <a:buChar char="v"/>
            </a:pPr>
            <a:r>
              <a:rPr lang="pt-BR" sz="1800" dirty="0" smtClean="0"/>
              <a:t> </a:t>
            </a:r>
            <a:r>
              <a:rPr lang="pt-BR" sz="2400" dirty="0">
                <a:latin typeface="+mj-lt"/>
                <a:cs typeface="Arial" pitchFamily="34" charset="0"/>
              </a:rPr>
              <a:t>RECEITA CORRENTE LÍQUIDA:               R$ </a:t>
            </a:r>
            <a:r>
              <a:rPr lang="pt-BR" sz="2400" dirty="0"/>
              <a:t>238.628.999,61</a:t>
            </a:r>
            <a:endParaRPr lang="pt-BR" sz="2400" dirty="0" smtClean="0"/>
          </a:p>
          <a:p>
            <a:pPr lvl="0" algn="ctr">
              <a:lnSpc>
                <a:spcPct val="200000"/>
              </a:lnSpc>
              <a:buFont typeface="Wingdings" pitchFamily="2" charset="2"/>
              <a:buChar char="v"/>
            </a:pPr>
            <a:r>
              <a:rPr lang="pt-BR" sz="2400" dirty="0" smtClean="0"/>
              <a:t> </a:t>
            </a:r>
            <a:r>
              <a:rPr lang="pt-BR" sz="2400" dirty="0">
                <a:latin typeface="+mj-lt"/>
                <a:cs typeface="Arial" pitchFamily="34" charset="0"/>
              </a:rPr>
              <a:t>% DCL S/ RCL:                                         - </a:t>
            </a:r>
            <a:r>
              <a:rPr lang="pt-BR" sz="2400" dirty="0" smtClean="0">
                <a:latin typeface="+mj-lt"/>
                <a:cs typeface="Arial" pitchFamily="34" charset="0"/>
              </a:rPr>
              <a:t>32,55 </a:t>
            </a:r>
            <a:r>
              <a:rPr lang="pt-BR" sz="2400" dirty="0">
                <a:latin typeface="+mj-lt"/>
                <a:cs typeface="Arial" pitchFamily="34" charset="0"/>
              </a:rPr>
              <a:t>% </a:t>
            </a:r>
            <a:endParaRPr lang="pt-BR" sz="2400" dirty="0"/>
          </a:p>
          <a:p>
            <a:pPr algn="ctr">
              <a:lnSpc>
                <a:spcPct val="200000"/>
              </a:lnSpc>
              <a:buFont typeface="Wingdings" pitchFamily="2" charset="2"/>
              <a:buChar char="v"/>
            </a:pPr>
            <a:r>
              <a:rPr lang="pt-BR" sz="2400" dirty="0" smtClean="0">
                <a:latin typeface="+mj-lt"/>
              </a:rPr>
              <a:t>  </a:t>
            </a:r>
            <a:r>
              <a:rPr lang="pt-BR" sz="2400" dirty="0" smtClean="0">
                <a:latin typeface="+mj-lt"/>
                <a:cs typeface="Arial" pitchFamily="34" charset="0"/>
              </a:rPr>
              <a:t>LIMITE SENADO FEDERAL:                 120,00%</a:t>
            </a:r>
          </a:p>
          <a:p>
            <a:pPr>
              <a:buNone/>
            </a:pPr>
            <a:r>
              <a:rPr lang="pt-BR" sz="2000" dirty="0" smtClean="0">
                <a:latin typeface="+mj-lt"/>
              </a:rPr>
              <a:t>  </a:t>
            </a:r>
            <a:endParaRPr lang="pt-BR" sz="2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800" dirty="0" smtClean="0"/>
              <a:t>METAS FISCAIS – 1º QUADRIMESTRE DE 2021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lnSpc>
                <a:spcPct val="200000"/>
              </a:lnSpc>
              <a:buFont typeface="Wingdings" pitchFamily="2" charset="2"/>
              <a:buChar char="v"/>
            </a:pPr>
            <a:endParaRPr lang="pt-BR" sz="2000" dirty="0" smtClean="0">
              <a:latin typeface="+mj-lt"/>
            </a:endParaRPr>
          </a:p>
          <a:p>
            <a:pPr algn="ctr">
              <a:lnSpc>
                <a:spcPct val="200000"/>
              </a:lnSpc>
              <a:buFont typeface="Wingdings" pitchFamily="2" charset="2"/>
              <a:buChar char="v"/>
            </a:pPr>
            <a:r>
              <a:rPr lang="pt-BR" sz="2400" dirty="0" smtClean="0">
                <a:latin typeface="+mj-lt"/>
              </a:rPr>
              <a:t>DÍVIDA CONSOLIDADA:            R$ 10.396.950,31</a:t>
            </a:r>
          </a:p>
          <a:p>
            <a:pPr algn="ctr">
              <a:lnSpc>
                <a:spcPct val="200000"/>
              </a:lnSpc>
              <a:buFont typeface="Wingdings" pitchFamily="2" charset="2"/>
              <a:buChar char="v"/>
            </a:pPr>
            <a:r>
              <a:rPr lang="pt-BR" sz="2400" dirty="0">
                <a:latin typeface="+mj-lt"/>
              </a:rPr>
              <a:t>  </a:t>
            </a:r>
            <a:r>
              <a:rPr lang="pt-BR" sz="2400" dirty="0">
                <a:latin typeface="+mj-lt"/>
                <a:cs typeface="Arial" pitchFamily="34" charset="0"/>
              </a:rPr>
              <a:t>RECEITA CORRENTE LÍQUIDA: </a:t>
            </a:r>
            <a:r>
              <a:rPr lang="pt-BR" sz="2400" dirty="0" smtClean="0">
                <a:latin typeface="+mj-lt"/>
                <a:cs typeface="Arial" pitchFamily="34" charset="0"/>
              </a:rPr>
              <a:t>R</a:t>
            </a:r>
            <a:r>
              <a:rPr lang="pt-BR" sz="2400" dirty="0">
                <a:latin typeface="+mj-lt"/>
                <a:cs typeface="Arial" pitchFamily="34" charset="0"/>
              </a:rPr>
              <a:t>$ </a:t>
            </a:r>
            <a:r>
              <a:rPr lang="pt-BR" sz="2400" dirty="0"/>
              <a:t>238.628.999,61</a:t>
            </a:r>
            <a:r>
              <a:rPr lang="pt-BR" sz="2400" dirty="0" smtClean="0">
                <a:cs typeface="Arial" pitchFamily="34" charset="0"/>
              </a:rPr>
              <a:t>                                 </a:t>
            </a:r>
            <a:endParaRPr lang="pt-BR" sz="2400" dirty="0"/>
          </a:p>
          <a:p>
            <a:pPr algn="ctr">
              <a:lnSpc>
                <a:spcPct val="200000"/>
              </a:lnSpc>
              <a:buFont typeface="Wingdings" pitchFamily="2" charset="2"/>
              <a:buChar char="v"/>
            </a:pPr>
            <a:r>
              <a:rPr lang="pt-BR" sz="2400" dirty="0" smtClean="0"/>
              <a:t> </a:t>
            </a:r>
            <a:r>
              <a:rPr lang="pt-BR" sz="2400" dirty="0">
                <a:latin typeface="+mj-lt"/>
                <a:cs typeface="Arial" pitchFamily="34" charset="0"/>
              </a:rPr>
              <a:t>% DC S/ RCL:                                         </a:t>
            </a:r>
            <a:r>
              <a:rPr lang="pt-BR" sz="2400" dirty="0" smtClean="0">
                <a:latin typeface="+mj-lt"/>
                <a:cs typeface="Arial" pitchFamily="34" charset="0"/>
              </a:rPr>
              <a:t>4,36 </a:t>
            </a:r>
            <a:r>
              <a:rPr lang="pt-BR" sz="2400" dirty="0">
                <a:latin typeface="+mj-lt"/>
                <a:cs typeface="Arial" pitchFamily="34" charset="0"/>
              </a:rPr>
              <a:t>% </a:t>
            </a:r>
          </a:p>
          <a:p>
            <a:pPr lvl="0" algn="ctr">
              <a:lnSpc>
                <a:spcPct val="200000"/>
              </a:lnSpc>
              <a:buFont typeface="Wingdings" pitchFamily="2" charset="2"/>
              <a:buChar char="v"/>
            </a:pPr>
            <a:endParaRPr lang="pt-BR" sz="2400" dirty="0"/>
          </a:p>
          <a:p>
            <a:pPr>
              <a:buNone/>
            </a:pPr>
            <a:r>
              <a:rPr lang="pt-BR" sz="2000" dirty="0" smtClean="0">
                <a:latin typeface="+mj-lt"/>
              </a:rPr>
              <a:t>  </a:t>
            </a:r>
            <a:endParaRPr lang="pt-BR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397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800" dirty="0" smtClean="0"/>
              <a:t>METAS FISCAIS – 1º QUADRIMESTRE DE 2021</a:t>
            </a:r>
            <a:endParaRPr lang="pt-BR" sz="28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200000"/>
              </a:lnSpc>
              <a:buFont typeface="Wingdings" pitchFamily="2" charset="2"/>
              <a:buChar char="v"/>
            </a:pPr>
            <a:r>
              <a:rPr lang="pt-BR" sz="2800" dirty="0" smtClean="0">
                <a:latin typeface="+mj-lt"/>
              </a:rPr>
              <a:t>APLICAÇÃO NA SAÚDE</a:t>
            </a:r>
            <a:r>
              <a:rPr lang="pt-BR" sz="2800" smtClean="0">
                <a:latin typeface="+mj-lt"/>
              </a:rPr>
              <a:t>:          40,97% </a:t>
            </a:r>
            <a:r>
              <a:rPr lang="pt-BR" sz="2800" dirty="0" smtClean="0">
                <a:latin typeface="+mj-lt"/>
              </a:rPr>
              <a:t>( COM BASE NA </a:t>
            </a:r>
            <a:r>
              <a:rPr lang="pt-BR" sz="2800" smtClean="0">
                <a:latin typeface="+mj-lt"/>
              </a:rPr>
              <a:t>DESPESA EMPENHADA)</a:t>
            </a:r>
            <a:endParaRPr lang="pt-BR" sz="2800" dirty="0" smtClean="0">
              <a:latin typeface="+mj-lt"/>
            </a:endParaRPr>
          </a:p>
          <a:p>
            <a:pPr algn="ctr">
              <a:lnSpc>
                <a:spcPct val="200000"/>
              </a:lnSpc>
              <a:buFont typeface="Wingdings" pitchFamily="2" charset="2"/>
              <a:buChar char="v"/>
            </a:pPr>
            <a:r>
              <a:rPr lang="pt-BR" sz="2800" dirty="0" smtClean="0">
                <a:latin typeface="+mj-lt"/>
              </a:rPr>
              <a:t>MÍNIMO EM APLICAÇÃO:         15%</a:t>
            </a:r>
          </a:p>
          <a:p>
            <a:endParaRPr lang="pt-BR" sz="2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800" dirty="0" smtClean="0"/>
              <a:t>METAS FISCAIS – 1º QUADRIMESTRE DE 2021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ctr">
              <a:lnSpc>
                <a:spcPct val="200000"/>
              </a:lnSpc>
              <a:buFont typeface="Wingdings" pitchFamily="2" charset="2"/>
              <a:buChar char="v"/>
            </a:pPr>
            <a:r>
              <a:rPr lang="pt-BR" sz="2600" dirty="0" smtClean="0">
                <a:solidFill>
                  <a:srgbClr val="191B0E"/>
                </a:solidFill>
              </a:rPr>
              <a:t>APLICAÇÃO </a:t>
            </a:r>
            <a:r>
              <a:rPr lang="pt-BR" sz="2600" dirty="0">
                <a:solidFill>
                  <a:srgbClr val="191B0E"/>
                </a:solidFill>
              </a:rPr>
              <a:t>NO ENSINO: </a:t>
            </a:r>
            <a:r>
              <a:rPr lang="pt-BR" sz="2600" dirty="0" smtClean="0">
                <a:solidFill>
                  <a:srgbClr val="191B0E"/>
                </a:solidFill>
              </a:rPr>
              <a:t>32,76% </a:t>
            </a:r>
            <a:r>
              <a:rPr lang="pt-BR" sz="2600" dirty="0">
                <a:solidFill>
                  <a:srgbClr val="191B0E"/>
                </a:solidFill>
              </a:rPr>
              <a:t>( COM BASE NA DESPESA 		</a:t>
            </a:r>
            <a:r>
              <a:rPr lang="pt-BR" sz="2600" dirty="0" smtClean="0">
                <a:solidFill>
                  <a:srgbClr val="191B0E"/>
                </a:solidFill>
              </a:rPr>
              <a:t>EMPENHADA)</a:t>
            </a:r>
            <a:endParaRPr lang="pt-BR" sz="2600" dirty="0">
              <a:solidFill>
                <a:srgbClr val="191B0E"/>
              </a:solidFill>
            </a:endParaRPr>
          </a:p>
          <a:p>
            <a:pPr algn="ctr">
              <a:lnSpc>
                <a:spcPct val="200000"/>
              </a:lnSpc>
              <a:buFont typeface="Wingdings" pitchFamily="2" charset="2"/>
              <a:buChar char="v"/>
            </a:pPr>
            <a:r>
              <a:rPr lang="pt-BR" sz="2600" dirty="0" smtClean="0">
                <a:latin typeface="+mj-lt"/>
                <a:cs typeface="Arial" pitchFamily="34" charset="0"/>
              </a:rPr>
              <a:t>MÍNIMO EM APLICAÇÃO: 25%</a:t>
            </a:r>
          </a:p>
          <a:p>
            <a:pPr>
              <a:buNone/>
            </a:pPr>
            <a:r>
              <a:rPr lang="pt-BR" sz="2800" dirty="0" smtClean="0">
                <a:latin typeface="+mj-lt"/>
              </a:rPr>
              <a:t>  </a:t>
            </a:r>
            <a:endParaRPr lang="pt-BR" sz="2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800" dirty="0" smtClean="0"/>
              <a:t>METAS FISCAIS – 1º QUADRIMESTRE DE 2021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lnSpc>
                <a:spcPct val="200000"/>
              </a:lnSpc>
              <a:buFont typeface="Wingdings" pitchFamily="2" charset="2"/>
              <a:buChar char="v"/>
            </a:pPr>
            <a:r>
              <a:rPr lang="pt-BR" sz="2000" dirty="0" smtClean="0">
                <a:latin typeface="+mj-lt"/>
              </a:rPr>
              <a:t>SECRETARIA DA FAZENDA</a:t>
            </a:r>
          </a:p>
          <a:p>
            <a:pPr algn="ctr">
              <a:lnSpc>
                <a:spcPct val="200000"/>
              </a:lnSpc>
              <a:buFont typeface="Wingdings" pitchFamily="2" charset="2"/>
              <a:buChar char="v"/>
            </a:pPr>
            <a:r>
              <a:rPr lang="pt-BR" sz="2000" dirty="0" smtClean="0">
                <a:latin typeface="+mj-lt"/>
              </a:rPr>
              <a:t>SECRETÁRIO: </a:t>
            </a:r>
            <a:r>
              <a:rPr lang="pt-BR" dirty="0" smtClean="0">
                <a:latin typeface="+mj-lt"/>
              </a:rPr>
              <a:t>MAURÍCIO PAVANI</a:t>
            </a:r>
            <a:endParaRPr lang="pt-BR" sz="2000" dirty="0" smtClean="0">
              <a:latin typeface="+mj-lt"/>
            </a:endParaRPr>
          </a:p>
          <a:p>
            <a:pPr marL="0" indent="0" algn="ctr">
              <a:lnSpc>
                <a:spcPct val="200000"/>
              </a:lnSpc>
              <a:buNone/>
            </a:pPr>
            <a:endParaRPr lang="pt-BR" sz="2000" dirty="0" smtClean="0">
              <a:solidFill>
                <a:srgbClr val="FF0000"/>
              </a:solidFill>
              <a:latin typeface="+mj-lt"/>
            </a:endParaRPr>
          </a:p>
          <a:p>
            <a:pPr algn="ctr">
              <a:lnSpc>
                <a:spcPct val="200000"/>
              </a:lnSpc>
              <a:buFont typeface="Wingdings" pitchFamily="2" charset="2"/>
              <a:buChar char="v"/>
            </a:pPr>
            <a:r>
              <a:rPr lang="pt-BR" sz="2000" dirty="0"/>
              <a:t>EMAIL: </a:t>
            </a:r>
            <a:r>
              <a:rPr lang="pt-BR" sz="2000" dirty="0" smtClean="0">
                <a:solidFill>
                  <a:srgbClr val="FFC000"/>
                </a:solidFill>
                <a:hlinkClick r:id="rId2"/>
              </a:rPr>
              <a:t>sec.fazenda@cabreuva.sp.gov.br</a:t>
            </a:r>
            <a:endParaRPr lang="pt-BR" sz="2000" dirty="0">
              <a:solidFill>
                <a:srgbClr val="FFC000"/>
              </a:solidFill>
            </a:endParaRPr>
          </a:p>
          <a:p>
            <a:pPr algn="ctr">
              <a:lnSpc>
                <a:spcPct val="200000"/>
              </a:lnSpc>
              <a:buFont typeface="Wingdings" pitchFamily="2" charset="2"/>
              <a:buChar char="v"/>
            </a:pPr>
            <a:r>
              <a:rPr lang="pt-BR" sz="2000" dirty="0" smtClean="0">
                <a:latin typeface="+mj-lt"/>
              </a:rPr>
              <a:t>TEL.: 4528-8300 </a:t>
            </a:r>
          </a:p>
          <a:p>
            <a:pPr algn="ctr">
              <a:lnSpc>
                <a:spcPct val="200000"/>
              </a:lnSpc>
              <a:buFont typeface="Wingdings" pitchFamily="2" charset="2"/>
              <a:buChar char="v"/>
            </a:pPr>
            <a:r>
              <a:rPr lang="pt-BR" sz="2000" dirty="0" smtClean="0">
                <a:latin typeface="+mj-lt"/>
              </a:rPr>
              <a:t>OBRIGADO</a:t>
            </a:r>
            <a:r>
              <a:rPr lang="pt-BR" dirty="0">
                <a:latin typeface="+mj-lt"/>
              </a:rPr>
              <a:t>.</a:t>
            </a:r>
            <a:endParaRPr lang="pt-BR" sz="2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TM10001105[[fn=Cortar]]</Template>
  <TotalTime>1319</TotalTime>
  <Words>198</Words>
  <Application>Microsoft Office PowerPoint</Application>
  <PresentationFormat>Apresentação na tela (4:3)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Franklin Gothic Book</vt:lpstr>
      <vt:lpstr>Wingdings</vt:lpstr>
      <vt:lpstr>Crop</vt:lpstr>
      <vt:lpstr>AUDIÊNCIA PÚBLICA</vt:lpstr>
      <vt:lpstr>METAS FISCAIS – 1º QUADRIMESTRE DE 2021 </vt:lpstr>
      <vt:lpstr>METAS FISCAIS – 1º QUADRIMESTRE DE 2021</vt:lpstr>
      <vt:lpstr>METAS FISCAIS – 1º QUADRIMESTRE DE 2021</vt:lpstr>
      <vt:lpstr>METAS FISCAIS – 1º QUADRIMESTRE DE 2021</vt:lpstr>
      <vt:lpstr>METAS FISCAIS – 1º QUADRIMESTRE DE 2021</vt:lpstr>
      <vt:lpstr>METAS FISCAIS – 1º QUADRIMESTRE DE 2021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AUDIÊNCIA PÚBLICA</dc:title>
  <dc:creator>Anádia</dc:creator>
  <cp:lastModifiedBy>Anadia</cp:lastModifiedBy>
  <cp:revision>103</cp:revision>
  <dcterms:created xsi:type="dcterms:W3CDTF">2015-07-01T11:49:01Z</dcterms:created>
  <dcterms:modified xsi:type="dcterms:W3CDTF">2021-05-26T19:43:18Z</dcterms:modified>
</cp:coreProperties>
</file>