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6" r:id="rId2"/>
    <p:sldId id="257" r:id="rId3"/>
    <p:sldId id="258" r:id="rId4"/>
    <p:sldId id="269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3190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62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55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99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72915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39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1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33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08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131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33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4681BA0-0F11-4DFB-AD9B-FE1C24ADAE9D}" type="datetimeFigureOut">
              <a:rPr lang="pt-BR" smtClean="0"/>
              <a:pPr/>
              <a:t>04/03/2021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D9A846D-DD3A-46B1-A659-CE7FC27EF9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25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ec.fazenda@cabreuva.sp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+mj-lt"/>
              </a:rPr>
              <a:t>CUMPRIMENTO</a:t>
            </a:r>
            <a:r>
              <a:rPr lang="pt-BR" dirty="0" smtClean="0"/>
              <a:t> DAS METAS FISCAIS</a:t>
            </a:r>
          </a:p>
          <a:p>
            <a:r>
              <a:rPr lang="pt-BR" dirty="0"/>
              <a:t>3</a:t>
            </a:r>
            <a:r>
              <a:rPr lang="pt-BR" dirty="0" smtClean="0"/>
              <a:t>º QUADRIMESTRE DE 2020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3º QUADRIMESTRE DE 2020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57242" y="1935480"/>
            <a:ext cx="8229600" cy="438912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DESPESA TOTAL COM PESSOAL: R$   </a:t>
            </a:r>
            <a:r>
              <a:rPr lang="pt-BR" sz="2400" dirty="0"/>
              <a:t>103.257.385,71 </a:t>
            </a:r>
            <a:endParaRPr lang="pt-BR" sz="2400" dirty="0" smtClean="0"/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RECEITA CORRENTE LÍQUIDA:      R$ </a:t>
            </a:r>
            <a:r>
              <a:rPr lang="pt-BR" sz="2400" dirty="0"/>
              <a:t>223.429.215,23 </a:t>
            </a:r>
            <a:endParaRPr lang="pt-BR" sz="2400" dirty="0" smtClean="0"/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% DTP S/ RCL:                                         </a:t>
            </a:r>
            <a:r>
              <a:rPr lang="pt-BR" sz="2400" dirty="0"/>
              <a:t>46,21 </a:t>
            </a:r>
            <a:r>
              <a:rPr lang="pt-BR" sz="2400" dirty="0" smtClean="0">
                <a:latin typeface="+mj-lt"/>
                <a:cs typeface="Arial" pitchFamily="34" charset="0"/>
              </a:rPr>
              <a:t>%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LIMITE PRUDENCIAL – ART. 22 LRF:     51,30%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  <a:cs typeface="Arial" pitchFamily="34" charset="0"/>
              </a:rPr>
              <a:t>LIMITE MÁXIMO – ART. 20 LRF:              54,00%   </a:t>
            </a:r>
            <a:endParaRPr lang="pt-BR" sz="2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3º QUADRIMESTRE DE 2020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</a:rPr>
              <a:t>DÍVIDA CONSOLIDADA LÍQUIDA:          R$ -48.842.054,82</a:t>
            </a:r>
          </a:p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1800" dirty="0" smtClean="0"/>
              <a:t> </a:t>
            </a:r>
            <a:r>
              <a:rPr lang="pt-BR" sz="2400" dirty="0">
                <a:latin typeface="+mj-lt"/>
                <a:cs typeface="Arial" pitchFamily="34" charset="0"/>
              </a:rPr>
              <a:t>RECEITA CORRENTE LÍQUIDA:               R$ </a:t>
            </a:r>
            <a:r>
              <a:rPr lang="pt-BR" sz="2400" dirty="0" smtClean="0"/>
              <a:t>223.429.215,23</a:t>
            </a:r>
          </a:p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/>
              <a:t> </a:t>
            </a:r>
            <a:r>
              <a:rPr lang="pt-BR" sz="2400" dirty="0">
                <a:latin typeface="+mj-lt"/>
                <a:cs typeface="Arial" pitchFamily="34" charset="0"/>
              </a:rPr>
              <a:t>% DCL S/ RCL:                                         - 21,86 % </a:t>
            </a:r>
            <a:endParaRPr lang="pt-BR" sz="2400" dirty="0"/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</a:rPr>
              <a:t>  </a:t>
            </a:r>
            <a:r>
              <a:rPr lang="pt-BR" sz="2400" dirty="0" smtClean="0">
                <a:latin typeface="+mj-lt"/>
                <a:cs typeface="Arial" pitchFamily="34" charset="0"/>
              </a:rPr>
              <a:t>LIMITE SENADO FEDERAL:                 120,00%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  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3º QUADRIMESTRE DE 2020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endParaRPr lang="pt-BR" sz="2000" dirty="0" smtClean="0">
              <a:latin typeface="+mj-lt"/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>
                <a:latin typeface="+mj-lt"/>
              </a:rPr>
              <a:t>DÍVIDA CONSOLIDADA:          R$ 10.991.116,69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>
                <a:latin typeface="+mj-lt"/>
              </a:rPr>
              <a:t>  </a:t>
            </a:r>
            <a:r>
              <a:rPr lang="pt-BR" sz="2400" dirty="0">
                <a:latin typeface="+mj-lt"/>
                <a:cs typeface="Arial" pitchFamily="34" charset="0"/>
              </a:rPr>
              <a:t>RECEITA CORRENTE LÍQUIDA: </a:t>
            </a:r>
            <a:r>
              <a:rPr lang="pt-BR" sz="2400" dirty="0" smtClean="0">
                <a:latin typeface="+mj-lt"/>
                <a:cs typeface="Arial" pitchFamily="34" charset="0"/>
              </a:rPr>
              <a:t>R</a:t>
            </a:r>
            <a:r>
              <a:rPr lang="pt-BR" sz="2400" dirty="0">
                <a:latin typeface="+mj-lt"/>
                <a:cs typeface="Arial" pitchFamily="34" charset="0"/>
              </a:rPr>
              <a:t>$ </a:t>
            </a:r>
            <a:r>
              <a:rPr lang="pt-BR" sz="2400" dirty="0" smtClean="0"/>
              <a:t>223.429.215,23 </a:t>
            </a:r>
            <a:r>
              <a:rPr lang="pt-BR" sz="2400" dirty="0" smtClean="0">
                <a:cs typeface="Arial" pitchFamily="34" charset="0"/>
              </a:rPr>
              <a:t>                                 </a:t>
            </a:r>
            <a:endParaRPr lang="pt-BR" sz="2400" dirty="0"/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400" dirty="0" smtClean="0"/>
              <a:t> </a:t>
            </a:r>
            <a:r>
              <a:rPr lang="pt-BR" sz="2400" dirty="0">
                <a:latin typeface="+mj-lt"/>
                <a:cs typeface="Arial" pitchFamily="34" charset="0"/>
              </a:rPr>
              <a:t>% DC S/ RCL:                                         4,92 % </a:t>
            </a:r>
          </a:p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endParaRPr lang="pt-BR" sz="2400" dirty="0"/>
          </a:p>
          <a:p>
            <a:pPr>
              <a:buNone/>
            </a:pPr>
            <a:r>
              <a:rPr lang="pt-BR" sz="2000" dirty="0" smtClean="0">
                <a:latin typeface="+mj-lt"/>
              </a:rPr>
              <a:t>  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3º QUADRIMESTRE DE 2020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800" dirty="0" smtClean="0">
                <a:latin typeface="+mj-lt"/>
              </a:rPr>
              <a:t>APLICAÇÃO NA SAÚDE:          25,94% ( COM BASE NA DESPESA LIQUIDADA)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800" dirty="0" smtClean="0">
                <a:latin typeface="+mj-lt"/>
              </a:rPr>
              <a:t>MÍNIMO EM APLICAÇÃO:         15%</a:t>
            </a:r>
          </a:p>
          <a:p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3º QUADRIMESTRE DE 2020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600" dirty="0" smtClean="0">
                <a:solidFill>
                  <a:srgbClr val="191B0E"/>
                </a:solidFill>
              </a:rPr>
              <a:t>APLICAÇÃO </a:t>
            </a:r>
            <a:r>
              <a:rPr lang="pt-BR" sz="2600" dirty="0">
                <a:solidFill>
                  <a:srgbClr val="191B0E"/>
                </a:solidFill>
              </a:rPr>
              <a:t>NO ENSINO: </a:t>
            </a:r>
            <a:r>
              <a:rPr lang="pt-BR" sz="2600" dirty="0" smtClean="0">
                <a:solidFill>
                  <a:srgbClr val="191B0E"/>
                </a:solidFill>
              </a:rPr>
              <a:t>30,29</a:t>
            </a:r>
            <a:r>
              <a:rPr lang="pt-BR" sz="2600" dirty="0">
                <a:solidFill>
                  <a:srgbClr val="191B0E"/>
                </a:solidFill>
              </a:rPr>
              <a:t>% ( COM BASE NA DESPESA LIQUIDADA)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600" dirty="0" smtClean="0">
                <a:latin typeface="+mj-lt"/>
                <a:cs typeface="Arial" pitchFamily="34" charset="0"/>
              </a:rPr>
              <a:t>MÍNIMO EM APLICAÇÃO: 25%</a:t>
            </a:r>
          </a:p>
          <a:p>
            <a:pPr>
              <a:buNone/>
            </a:pPr>
            <a:r>
              <a:rPr lang="pt-BR" sz="2800" dirty="0" smtClean="0">
                <a:latin typeface="+mj-lt"/>
              </a:rPr>
              <a:t>  </a:t>
            </a: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METAS FISCAIS – 3º QUADRIMESTRE DE 2020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SECRETARIA DA FAZENDA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SECRETÁRIO: </a:t>
            </a:r>
            <a:r>
              <a:rPr lang="pt-BR" dirty="0" smtClean="0">
                <a:latin typeface="+mj-lt"/>
              </a:rPr>
              <a:t>MAURÍCIO PAVANI</a:t>
            </a:r>
            <a:endParaRPr lang="pt-BR" sz="2000" dirty="0" smtClean="0">
              <a:latin typeface="+mj-lt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pt-BR" sz="20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/>
              <a:t>EMAIL: </a:t>
            </a:r>
            <a:r>
              <a:rPr lang="pt-BR" sz="2000" dirty="0" smtClean="0">
                <a:solidFill>
                  <a:srgbClr val="FFC000"/>
                </a:solidFill>
                <a:hlinkClick r:id="rId2"/>
              </a:rPr>
              <a:t>sec.fazenda@cabreuva.sp.gov.br</a:t>
            </a:r>
            <a:endParaRPr lang="pt-BR" sz="2000" dirty="0">
              <a:solidFill>
                <a:srgbClr val="FFC000"/>
              </a:solidFill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TEL.: 4528-8300 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pt-BR" sz="2000" dirty="0" smtClean="0">
                <a:latin typeface="+mj-lt"/>
              </a:rPr>
              <a:t>OBRIGADO</a:t>
            </a:r>
            <a:r>
              <a:rPr lang="pt-BR" dirty="0">
                <a:latin typeface="+mj-lt"/>
              </a:rPr>
              <a:t>.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1235</TotalTime>
  <Words>207</Words>
  <Application>Microsoft Office PowerPoint</Application>
  <PresentationFormat>Apresentação na tela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</vt:lpstr>
      <vt:lpstr>Crop</vt:lpstr>
      <vt:lpstr>AUDIÊNCIA PÚBLICA</vt:lpstr>
      <vt:lpstr>METAS FISCAIS – 3º QUADRIMESTRE DE 2020 </vt:lpstr>
      <vt:lpstr>METAS FISCAIS – 3º QUADRIMESTRE DE 2020</vt:lpstr>
      <vt:lpstr>METAS FISCAIS – 3º QUADRIMESTRE DE 2020</vt:lpstr>
      <vt:lpstr>METAS FISCAIS – 3º QUADRIMESTRE DE 2020</vt:lpstr>
      <vt:lpstr>METAS FISCAIS – 3º QUADRIMESTRE DE 2020</vt:lpstr>
      <vt:lpstr>METAS FISCAIS – 3º QUADRIMESTRE DE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Anádia</dc:creator>
  <cp:lastModifiedBy>Anadia</cp:lastModifiedBy>
  <cp:revision>99</cp:revision>
  <dcterms:created xsi:type="dcterms:W3CDTF">2015-07-01T11:49:01Z</dcterms:created>
  <dcterms:modified xsi:type="dcterms:W3CDTF">2021-03-04T19:57:38Z</dcterms:modified>
</cp:coreProperties>
</file>